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57" r:id="rId2"/>
    <p:sldId id="258" r:id="rId3"/>
    <p:sldId id="259" r:id="rId4"/>
    <p:sldId id="263"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02" autoAdjust="0"/>
  </p:normalViewPr>
  <p:slideViewPr>
    <p:cSldViewPr snapToGrid="0" snapToObjects="1">
      <p:cViewPr varScale="1">
        <p:scale>
          <a:sx n="39" d="100"/>
          <a:sy n="39" d="100"/>
        </p:scale>
        <p:origin x="20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97C473A-313D-4446-B66F-E6DAE1FF89DA}" type="datetimeFigureOut">
              <a:rPr lang="nl-NL" smtClean="0"/>
              <a:t>19-9-2018</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ECED51B-D6FF-2947-994C-DE15DD1C5382}" type="slidenum">
              <a:rPr lang="nl-NL" smtClean="0"/>
              <a:t>‹nr.›</a:t>
            </a:fld>
            <a:endParaRPr lang="nl-NL"/>
          </a:p>
        </p:txBody>
      </p:sp>
    </p:spTree>
    <p:extLst>
      <p:ext uri="{BB962C8B-B14F-4D97-AF65-F5344CB8AC3E}">
        <p14:creationId xmlns:p14="http://schemas.microsoft.com/office/powerpoint/2010/main" val="2968506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Les gekoppeld aan jullie</a:t>
            </a:r>
            <a:r>
              <a:rPr lang="nl-NL" baseline="0" dirty="0" smtClean="0"/>
              <a:t> beroep als verzorgende. </a:t>
            </a:r>
          </a:p>
          <a:p>
            <a:r>
              <a:rPr lang="nl-NL" baseline="0" dirty="0" smtClean="0"/>
              <a:t>Rapportage = overdracht.</a:t>
            </a:r>
          </a:p>
          <a:p>
            <a:r>
              <a:rPr lang="nl-NL" baseline="0" dirty="0" smtClean="0"/>
              <a:t>Zelf koppeling maken naar 1stejaarsstudent.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a:t>
            </a:fld>
            <a:endParaRPr lang="nl-NL"/>
          </a:p>
        </p:txBody>
      </p:sp>
    </p:spTree>
    <p:extLst>
      <p:ext uri="{BB962C8B-B14F-4D97-AF65-F5344CB8AC3E}">
        <p14:creationId xmlns:p14="http://schemas.microsoft.com/office/powerpoint/2010/main" val="182428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10</a:t>
            </a:fld>
            <a:endParaRPr lang="nl-NL"/>
          </a:p>
        </p:txBody>
      </p:sp>
    </p:spTree>
    <p:extLst>
      <p:ext uri="{BB962C8B-B14F-4D97-AF65-F5344CB8AC3E}">
        <p14:creationId xmlns:p14="http://schemas.microsoft.com/office/powerpoint/2010/main" val="331918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11</a:t>
            </a:fld>
            <a:endParaRPr lang="nl-NL"/>
          </a:p>
        </p:txBody>
      </p:sp>
    </p:spTree>
    <p:extLst>
      <p:ext uri="{BB962C8B-B14F-4D97-AF65-F5344CB8AC3E}">
        <p14:creationId xmlns:p14="http://schemas.microsoft.com/office/powerpoint/2010/main" val="139238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12</a:t>
            </a:fld>
            <a:endParaRPr lang="nl-NL"/>
          </a:p>
        </p:txBody>
      </p:sp>
    </p:spTree>
    <p:extLst>
      <p:ext uri="{BB962C8B-B14F-4D97-AF65-F5344CB8AC3E}">
        <p14:creationId xmlns:p14="http://schemas.microsoft.com/office/powerpoint/2010/main" val="409129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13</a:t>
            </a:fld>
            <a:endParaRPr lang="nl-NL"/>
          </a:p>
        </p:txBody>
      </p:sp>
    </p:spTree>
    <p:extLst>
      <p:ext uri="{BB962C8B-B14F-4D97-AF65-F5344CB8AC3E}">
        <p14:creationId xmlns:p14="http://schemas.microsoft.com/office/powerpoint/2010/main" val="291857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14</a:t>
            </a:fld>
            <a:endParaRPr lang="nl-NL"/>
          </a:p>
        </p:txBody>
      </p:sp>
    </p:spTree>
    <p:extLst>
      <p:ext uri="{BB962C8B-B14F-4D97-AF65-F5344CB8AC3E}">
        <p14:creationId xmlns:p14="http://schemas.microsoft.com/office/powerpoint/2010/main" val="129233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15</a:t>
            </a:fld>
            <a:endParaRPr lang="nl-NL"/>
          </a:p>
        </p:txBody>
      </p:sp>
    </p:spTree>
    <p:extLst>
      <p:ext uri="{BB962C8B-B14F-4D97-AF65-F5344CB8AC3E}">
        <p14:creationId xmlns:p14="http://schemas.microsoft.com/office/powerpoint/2010/main" val="293029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16</a:t>
            </a:fld>
            <a:endParaRPr lang="nl-NL"/>
          </a:p>
        </p:txBody>
      </p:sp>
    </p:spTree>
    <p:extLst>
      <p:ext uri="{BB962C8B-B14F-4D97-AF65-F5344CB8AC3E}">
        <p14:creationId xmlns:p14="http://schemas.microsoft.com/office/powerpoint/2010/main" val="330821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17</a:t>
            </a:fld>
            <a:endParaRPr lang="nl-NL"/>
          </a:p>
        </p:txBody>
      </p:sp>
    </p:spTree>
    <p:extLst>
      <p:ext uri="{BB962C8B-B14F-4D97-AF65-F5344CB8AC3E}">
        <p14:creationId xmlns:p14="http://schemas.microsoft.com/office/powerpoint/2010/main" val="28633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18</a:t>
            </a:fld>
            <a:endParaRPr lang="nl-NL"/>
          </a:p>
        </p:txBody>
      </p:sp>
    </p:spTree>
    <p:extLst>
      <p:ext uri="{BB962C8B-B14F-4D97-AF65-F5344CB8AC3E}">
        <p14:creationId xmlns:p14="http://schemas.microsoft.com/office/powerpoint/2010/main" val="373976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19</a:t>
            </a:fld>
            <a:endParaRPr lang="nl-NL"/>
          </a:p>
        </p:txBody>
      </p:sp>
    </p:spTree>
    <p:extLst>
      <p:ext uri="{BB962C8B-B14F-4D97-AF65-F5344CB8AC3E}">
        <p14:creationId xmlns:p14="http://schemas.microsoft.com/office/powerpoint/2010/main" val="228441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Verhaal van de blinden en de olifant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een klein dorpje woonden zes blinde mannen. Op een dag kwam er een olifantentemmer langs. De blinden wisten niet wat een olifant was en hadden zelfs nog nooit van een olifant gehoord. Ze zouden voor het eerst van hun leven kennismaken met een olifant. </a:t>
            </a:r>
          </a:p>
          <a:p>
            <a:r>
              <a:rPr lang="nl-NL" sz="1200" kern="1200" dirty="0" smtClean="0">
                <a:solidFill>
                  <a:schemeClr val="tx1"/>
                </a:solidFill>
                <a:effectLst/>
                <a:latin typeface="+mn-lt"/>
                <a:ea typeface="+mn-ea"/>
                <a:cs typeface="+mn-cs"/>
              </a:rPr>
              <a:t>De eerste blinde kwam bij de olifant en voelde aan de staart van de olifant: lang, harig en het stinkt. Hij zei: "Die olifant is een vieze borstel". De tweede blinde maakte kennis met de slurf. Hij kwam langzaam op de olifant af en de olifant voelde voorzichtig met zijn slurf aan zijn arm en been. Hij pakt hem vast en riep: “Het is een slang!”. "Hou toch op", zei de derde die de slagtand beetpakte. "Het is een speer." De vierde struikelde en viel met zijn hoofd tegen de harde huid: "</a:t>
            </a:r>
            <a:r>
              <a:rPr lang="nl-NL" sz="1200" kern="1200" dirty="0" err="1" smtClean="0">
                <a:solidFill>
                  <a:schemeClr val="tx1"/>
                </a:solidFill>
                <a:effectLst/>
                <a:latin typeface="+mn-lt"/>
                <a:ea typeface="+mn-ea"/>
                <a:cs typeface="+mn-cs"/>
              </a:rPr>
              <a:t>Auw</a:t>
            </a:r>
            <a:r>
              <a:rPr lang="nl-NL" sz="1200" kern="1200" dirty="0" smtClean="0">
                <a:solidFill>
                  <a:schemeClr val="tx1"/>
                </a:solidFill>
                <a:effectLst/>
                <a:latin typeface="+mn-lt"/>
                <a:ea typeface="+mn-ea"/>
                <a:cs typeface="+mn-cs"/>
              </a:rPr>
              <a:t>, het lijkt mij een muur”. De vijfde voelde de poot en zei: “Hij doet mij vooral denken aan een boom". De zesde blinde streek met zijn handen over een oor van de olifant en zei: "Ik vind dat zo’n olifant lijkt op een tapijt". </a:t>
            </a:r>
          </a:p>
          <a:p>
            <a:r>
              <a:rPr lang="nl-NL" sz="1200" kern="1200" dirty="0" smtClean="0">
                <a:solidFill>
                  <a:schemeClr val="tx1"/>
                </a:solidFill>
                <a:effectLst/>
                <a:latin typeface="+mn-lt"/>
                <a:ea typeface="+mn-ea"/>
                <a:cs typeface="+mn-cs"/>
              </a:rPr>
              <a:t>De blinden spraken er nog lang over wat een olifant nou eigenlijk was. Soms maakten ze er zelfs een beetje ruzie om. Aan het einde zeiden ze: “We hebben allemaal vast een beetje gelijk, maar we hebben geen idee wat een olifant nou is. Want geen van ons kan de hele olifant zien, maar we hebben met z’n allen aan de olifant gevoeld en we zullen allemaal gelijk hebben. Als we samenwerken, komen we waarschijnlijk nog het dichtstbij de echte beschrijving”.</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Zo is het vaak ook in het echte leven. We zien</a:t>
            </a:r>
            <a:r>
              <a:rPr lang="nl-NL" sz="1200" kern="1200" baseline="0" dirty="0" smtClean="0">
                <a:solidFill>
                  <a:schemeClr val="tx1"/>
                </a:solidFill>
                <a:effectLst/>
                <a:latin typeface="+mn-lt"/>
                <a:ea typeface="+mn-ea"/>
                <a:cs typeface="+mn-cs"/>
              </a:rPr>
              <a:t> een situatie, maar we zien vaak maar 1 kant van het verhaal of interpreteren het zoals wij zelf willen/zien.</a:t>
            </a:r>
          </a:p>
          <a:p>
            <a:r>
              <a:rPr lang="nl-NL" sz="1200" kern="1200" baseline="0" dirty="0" smtClean="0">
                <a:solidFill>
                  <a:schemeClr val="tx1"/>
                </a:solidFill>
                <a:effectLst/>
                <a:latin typeface="+mn-lt"/>
                <a:ea typeface="+mn-ea"/>
                <a:cs typeface="+mn-cs"/>
              </a:rPr>
              <a:t>Dat is het moeilijk aan een situatie goed observeren en vervolgens rapporteren. Daarom is het belangrijk dit op een zo objectief mogelijke manier te doen, zonder eigen meningen.</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a:t>
            </a:fld>
            <a:endParaRPr lang="nl-NL"/>
          </a:p>
        </p:txBody>
      </p:sp>
    </p:spTree>
    <p:extLst>
      <p:ext uri="{BB962C8B-B14F-4D97-AF65-F5344CB8AC3E}">
        <p14:creationId xmlns:p14="http://schemas.microsoft.com/office/powerpoint/2010/main" val="112419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20</a:t>
            </a:fld>
            <a:endParaRPr lang="nl-NL"/>
          </a:p>
        </p:txBody>
      </p:sp>
    </p:spTree>
    <p:extLst>
      <p:ext uri="{BB962C8B-B14F-4D97-AF65-F5344CB8AC3E}">
        <p14:creationId xmlns:p14="http://schemas.microsoft.com/office/powerpoint/2010/main" val="1947391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21</a:t>
            </a:fld>
            <a:endParaRPr lang="nl-NL"/>
          </a:p>
        </p:txBody>
      </p:sp>
    </p:spTree>
    <p:extLst>
      <p:ext uri="{BB962C8B-B14F-4D97-AF65-F5344CB8AC3E}">
        <p14:creationId xmlns:p14="http://schemas.microsoft.com/office/powerpoint/2010/main" val="72676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22</a:t>
            </a:fld>
            <a:endParaRPr lang="nl-NL"/>
          </a:p>
        </p:txBody>
      </p:sp>
    </p:spTree>
    <p:extLst>
      <p:ext uri="{BB962C8B-B14F-4D97-AF65-F5344CB8AC3E}">
        <p14:creationId xmlns:p14="http://schemas.microsoft.com/office/powerpoint/2010/main" val="2287481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23</a:t>
            </a:fld>
            <a:endParaRPr lang="nl-NL"/>
          </a:p>
        </p:txBody>
      </p:sp>
    </p:spTree>
    <p:extLst>
      <p:ext uri="{BB962C8B-B14F-4D97-AF65-F5344CB8AC3E}">
        <p14:creationId xmlns:p14="http://schemas.microsoft.com/office/powerpoint/2010/main" val="174262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24</a:t>
            </a:fld>
            <a:endParaRPr lang="nl-NL"/>
          </a:p>
        </p:txBody>
      </p:sp>
    </p:spTree>
    <p:extLst>
      <p:ext uri="{BB962C8B-B14F-4D97-AF65-F5344CB8AC3E}">
        <p14:creationId xmlns:p14="http://schemas.microsoft.com/office/powerpoint/2010/main" val="2174732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25</a:t>
            </a:fld>
            <a:endParaRPr lang="nl-NL"/>
          </a:p>
        </p:txBody>
      </p:sp>
    </p:spTree>
    <p:extLst>
      <p:ext uri="{BB962C8B-B14F-4D97-AF65-F5344CB8AC3E}">
        <p14:creationId xmlns:p14="http://schemas.microsoft.com/office/powerpoint/2010/main" val="45339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26</a:t>
            </a:fld>
            <a:endParaRPr lang="nl-NL"/>
          </a:p>
        </p:txBody>
      </p:sp>
    </p:spTree>
    <p:extLst>
      <p:ext uri="{BB962C8B-B14F-4D97-AF65-F5344CB8AC3E}">
        <p14:creationId xmlns:p14="http://schemas.microsoft.com/office/powerpoint/2010/main" val="974542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27</a:t>
            </a:fld>
            <a:endParaRPr lang="nl-NL"/>
          </a:p>
        </p:txBody>
      </p:sp>
    </p:spTree>
    <p:extLst>
      <p:ext uri="{BB962C8B-B14F-4D97-AF65-F5344CB8AC3E}">
        <p14:creationId xmlns:p14="http://schemas.microsoft.com/office/powerpoint/2010/main" val="396911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28</a:t>
            </a:fld>
            <a:endParaRPr lang="nl-NL"/>
          </a:p>
        </p:txBody>
      </p:sp>
    </p:spTree>
    <p:extLst>
      <p:ext uri="{BB962C8B-B14F-4D97-AF65-F5344CB8AC3E}">
        <p14:creationId xmlns:p14="http://schemas.microsoft.com/office/powerpoint/2010/main" val="931959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29</a:t>
            </a:fld>
            <a:endParaRPr lang="nl-NL"/>
          </a:p>
        </p:txBody>
      </p:sp>
    </p:spTree>
    <p:extLst>
      <p:ext uri="{BB962C8B-B14F-4D97-AF65-F5344CB8AC3E}">
        <p14:creationId xmlns:p14="http://schemas.microsoft.com/office/powerpoint/2010/main" val="22250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Verpleegkundige in het ziekenhuis?</a:t>
            </a:r>
          </a:p>
          <a:p>
            <a:endParaRPr lang="nl-NL" dirty="0" smtClean="0"/>
          </a:p>
          <a:p>
            <a:r>
              <a:rPr lang="nl-NL" dirty="0" smtClean="0"/>
              <a:t>Nee!</a:t>
            </a:r>
            <a:r>
              <a:rPr lang="nl-NL" baseline="0" dirty="0" smtClean="0"/>
              <a:t> 3 vrouwen. 2 daarvan in een witte jas. 1 vrouw heeft een map vast.</a:t>
            </a:r>
          </a:p>
          <a:p>
            <a:r>
              <a:rPr lang="nl-NL" baseline="0" dirty="0" smtClean="0"/>
              <a:t>Andere vrouw ligt in een bed.</a:t>
            </a:r>
          </a:p>
          <a:p>
            <a:endParaRPr lang="nl-NL" baseline="0" dirty="0" smtClean="0"/>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3</a:t>
            </a:fld>
            <a:endParaRPr lang="nl-NL"/>
          </a:p>
        </p:txBody>
      </p:sp>
    </p:spTree>
    <p:extLst>
      <p:ext uri="{BB962C8B-B14F-4D97-AF65-F5344CB8AC3E}">
        <p14:creationId xmlns:p14="http://schemas.microsoft.com/office/powerpoint/2010/main" val="364801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4</a:t>
            </a:fld>
            <a:endParaRPr lang="nl-NL"/>
          </a:p>
        </p:txBody>
      </p:sp>
    </p:spTree>
    <p:extLst>
      <p:ext uri="{BB962C8B-B14F-4D97-AF65-F5344CB8AC3E}">
        <p14:creationId xmlns:p14="http://schemas.microsoft.com/office/powerpoint/2010/main" val="203384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Verschillende methodes van observeren/rapporteren.</a:t>
            </a:r>
            <a:r>
              <a:rPr lang="nl-NL" baseline="0" dirty="0" smtClean="0"/>
              <a:t> 1 is SOAP (echt gericht op zorg/overdracht). Voor jullie opdracht gaan jullie aan de slag met weer een andere manier van observeren en rapporteren…. Bepaal later zelf wat jij de prettigste manier vindt. </a:t>
            </a: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Door SOAP te rapporteren werk je systematisch en</a:t>
            </a:r>
            <a:r>
              <a:rPr lang="nl-NL" baseline="0" dirty="0" smtClean="0"/>
              <a:t> observeer je beter en kun je datgene wát je observeert beter analyseren. </a:t>
            </a: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Subjectief: Wat de cliënt zegt over zijn eigen belevingen.</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Objectief: De directe observatie van de situatie door jou: het gedrag van de cliënt zoals de</a:t>
            </a:r>
            <a:r>
              <a:rPr lang="nl-NL" baseline="0" dirty="0" smtClean="0"/>
              <a:t> jij</a:t>
            </a:r>
            <a:r>
              <a:rPr lang="nl-NL" dirty="0" smtClean="0"/>
              <a:t> dit waarneemt.</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Analyse: Een conclusie getrokken uit de subjectieve en objectieve</a:t>
            </a:r>
            <a:r>
              <a:rPr lang="nl-NL" baseline="0" dirty="0" smtClean="0"/>
              <a:t> gegevens.</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Evaluatie: gegevens die je hebt verzameld: wat denk je dat er aan de hand is?</a:t>
            </a: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Plan: Plan</a:t>
            </a:r>
            <a:r>
              <a:rPr lang="nl-NL" baseline="0" dirty="0" smtClean="0"/>
              <a:t> wat is uitgevoerd of uitgevoerd moet worden: wat ga je doen? Wat is de reactie van de </a:t>
            </a:r>
            <a:r>
              <a:rPr lang="nl-NL" baseline="0" dirty="0" err="1" smtClean="0"/>
              <a:t>client</a:t>
            </a:r>
            <a:r>
              <a:rPr lang="nl-NL" baseline="0" dirty="0" smtClean="0"/>
              <a:t> hierop? Hoe moet verder worden gehandeld?</a:t>
            </a:r>
            <a:endParaRPr lang="nl-NL" dirty="0"/>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5</a:t>
            </a:fld>
            <a:endParaRPr lang="nl-NL"/>
          </a:p>
        </p:txBody>
      </p:sp>
    </p:spTree>
    <p:extLst>
      <p:ext uri="{BB962C8B-B14F-4D97-AF65-F5344CB8AC3E}">
        <p14:creationId xmlns:p14="http://schemas.microsoft.com/office/powerpoint/2010/main" val="104669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6</a:t>
            </a:fld>
            <a:endParaRPr lang="nl-NL"/>
          </a:p>
        </p:txBody>
      </p:sp>
    </p:spTree>
    <p:extLst>
      <p:ext uri="{BB962C8B-B14F-4D97-AF65-F5344CB8AC3E}">
        <p14:creationId xmlns:p14="http://schemas.microsoft.com/office/powerpoint/2010/main" val="13342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7</a:t>
            </a:fld>
            <a:endParaRPr lang="nl-NL"/>
          </a:p>
        </p:txBody>
      </p:sp>
    </p:spTree>
    <p:extLst>
      <p:ext uri="{BB962C8B-B14F-4D97-AF65-F5344CB8AC3E}">
        <p14:creationId xmlns:p14="http://schemas.microsoft.com/office/powerpoint/2010/main" val="197262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8</a:t>
            </a:fld>
            <a:endParaRPr lang="nl-NL"/>
          </a:p>
        </p:txBody>
      </p:sp>
    </p:spTree>
    <p:extLst>
      <p:ext uri="{BB962C8B-B14F-4D97-AF65-F5344CB8AC3E}">
        <p14:creationId xmlns:p14="http://schemas.microsoft.com/office/powerpoint/2010/main" val="168149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CED51B-D6FF-2947-994C-DE15DD1C5382}" type="slidenum">
              <a:rPr lang="nl-NL" smtClean="0"/>
              <a:t>9</a:t>
            </a:fld>
            <a:endParaRPr lang="nl-NL"/>
          </a:p>
        </p:txBody>
      </p:sp>
    </p:spTree>
    <p:extLst>
      <p:ext uri="{BB962C8B-B14F-4D97-AF65-F5344CB8AC3E}">
        <p14:creationId xmlns:p14="http://schemas.microsoft.com/office/powerpoint/2010/main" val="290780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9BD8809-DA25-D241-B405-5EFCC77F72DE}" type="datetimeFigureOut">
              <a:rPr lang="nl-NL" smtClean="0"/>
              <a:t>19-9-2018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6D1977-B30E-1C41-A4F9-2F43069EA870}" type="slidenum">
              <a:rPr lang="nl-NL" smtClean="0"/>
              <a:t>‹nr.›</a:t>
            </a:fld>
            <a:endParaRPr lang="nl-N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74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9BD8809-DA25-D241-B405-5EFCC77F72DE}" type="datetimeFigureOut">
              <a:rPr lang="nl-NL" smtClean="0"/>
              <a:t>19-9-2018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288446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9BD8809-DA25-D241-B405-5EFCC77F72DE}" type="datetimeFigureOut">
              <a:rPr lang="nl-NL" smtClean="0"/>
              <a:t>19-9-2018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410785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9BD8809-DA25-D241-B405-5EFCC77F72DE}" type="datetimeFigureOut">
              <a:rPr lang="nl-NL" smtClean="0"/>
              <a:t>19-9-2018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289936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9BD8809-DA25-D241-B405-5EFCC77F72DE}" type="datetimeFigureOut">
              <a:rPr lang="nl-NL" smtClean="0"/>
              <a:t>19-9-2018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6D1977-B30E-1C41-A4F9-2F43069EA870}" type="slidenum">
              <a:rPr lang="nl-NL" smtClean="0"/>
              <a:t>‹nr.›</a:t>
            </a:fld>
            <a:endParaRPr lang="nl-N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5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9BD8809-DA25-D241-B405-5EFCC77F72DE}" type="datetimeFigureOut">
              <a:rPr lang="nl-NL" smtClean="0"/>
              <a:t>19-9-2018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202283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22960" y="2582334"/>
            <a:ext cx="3703320" cy="32867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63440" y="2582334"/>
            <a:ext cx="3703320" cy="32867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9BD8809-DA25-D241-B405-5EFCC77F72DE}" type="datetimeFigureOut">
              <a:rPr lang="nl-NL" smtClean="0"/>
              <a:t>19-9-2018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319450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59BD8809-DA25-D241-B405-5EFCC77F72DE}" type="datetimeFigureOut">
              <a:rPr lang="nl-NL" smtClean="0"/>
              <a:t>19-9-2018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357901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9BD8809-DA25-D241-B405-5EFCC77F72DE}" type="datetimeFigureOut">
              <a:rPr lang="nl-NL" smtClean="0"/>
              <a:t>19-9-2018</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267478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9BD8809-DA25-D241-B405-5EFCC77F72DE}" type="datetimeFigureOut">
              <a:rPr lang="nl-NL" smtClean="0"/>
              <a:t>19-9-2018</a:t>
            </a:fld>
            <a:endParaRPr lang="nl-N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6D1977-B30E-1C41-A4F9-2F43069EA870}" type="slidenum">
              <a:rPr lang="nl-NL" smtClean="0"/>
              <a:t>‹nr.›</a:t>
            </a:fld>
            <a:endParaRPr lang="nl-NL"/>
          </a:p>
        </p:txBody>
      </p:sp>
    </p:spTree>
    <p:extLst>
      <p:ext uri="{BB962C8B-B14F-4D97-AF65-F5344CB8AC3E}">
        <p14:creationId xmlns:p14="http://schemas.microsoft.com/office/powerpoint/2010/main" val="376738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9BD8809-DA25-D241-B405-5EFCC77F72DE}" type="datetimeFigureOut">
              <a:rPr lang="nl-NL" smtClean="0"/>
              <a:t>19-9-2018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6D1977-B30E-1C41-A4F9-2F43069EA870}" type="slidenum">
              <a:rPr lang="nl-NL" smtClean="0"/>
              <a:t>‹nr.›</a:t>
            </a:fld>
            <a:endParaRPr lang="nl-NL"/>
          </a:p>
        </p:txBody>
      </p:sp>
    </p:spTree>
    <p:extLst>
      <p:ext uri="{BB962C8B-B14F-4D97-AF65-F5344CB8AC3E}">
        <p14:creationId xmlns:p14="http://schemas.microsoft.com/office/powerpoint/2010/main" val="403065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9BD8809-DA25-D241-B405-5EFCC77F72DE}" type="datetimeFigureOut">
              <a:rPr lang="nl-NL" smtClean="0"/>
              <a:t>19-9-2018</a:t>
            </a:fld>
            <a:endParaRPr lang="nl-N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A6D1977-B30E-1C41-A4F9-2F43069EA870}" type="slidenum">
              <a:rPr lang="nl-NL" smtClean="0"/>
              <a:t>‹nr.›</a:t>
            </a:fld>
            <a:endParaRPr lang="nl-N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441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YcStXGF-h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Observeren &amp; rapporteren</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822325" y="2073045"/>
            <a:ext cx="7543800" cy="3569160"/>
          </a:xfrm>
        </p:spPr>
      </p:pic>
    </p:spTree>
    <p:extLst>
      <p:ext uri="{BB962C8B-B14F-4D97-AF65-F5344CB8AC3E}">
        <p14:creationId xmlns:p14="http://schemas.microsoft.com/office/powerpoint/2010/main" val="34312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r>
              <a:rPr lang="nl-NL" dirty="0" smtClean="0"/>
              <a:t>Meneer is er zwaar aan het worden in de zorg.</a:t>
            </a:r>
            <a:endParaRPr lang="nl-NL" dirty="0"/>
          </a:p>
        </p:txBody>
      </p:sp>
    </p:spTree>
    <p:extLst>
      <p:ext uri="{BB962C8B-B14F-4D97-AF65-F5344CB8AC3E}">
        <p14:creationId xmlns:p14="http://schemas.microsoft.com/office/powerpoint/2010/main" val="354682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710418" y="1737360"/>
            <a:ext cx="8229600" cy="5120639"/>
          </a:xfrm>
        </p:spPr>
        <p:txBody>
          <a:bodyPr>
            <a:normAutofit/>
          </a:bodyPr>
          <a:lstStyle/>
          <a:p>
            <a:pPr marL="0" indent="0">
              <a:buNone/>
            </a:pPr>
            <a:r>
              <a:rPr lang="nl-NL" dirty="0" smtClean="0"/>
              <a:t>‘zwaar’ heeft meerdere betekenissen; meneer is flink aangekomen of is de zorgvraag groter dan voorheen?</a:t>
            </a:r>
          </a:p>
          <a:p>
            <a:pPr marL="0" indent="0">
              <a:buNone/>
            </a:pPr>
            <a:endParaRPr lang="nl-NL" dirty="0"/>
          </a:p>
          <a:p>
            <a:pPr marL="0" indent="0">
              <a:buNone/>
            </a:pPr>
            <a:r>
              <a:rPr lang="nl-NL" dirty="0" smtClean="0"/>
              <a:t>S: meneer riep tijdens de zorg ‘laat mij met rust’</a:t>
            </a:r>
          </a:p>
          <a:p>
            <a:pPr marL="0" indent="0">
              <a:buNone/>
            </a:pPr>
            <a:r>
              <a:rPr lang="nl-NL" dirty="0" smtClean="0"/>
              <a:t>O: meneer duwde tijdens de verzorging mijn handen weg</a:t>
            </a:r>
          </a:p>
          <a:p>
            <a:pPr marL="0" indent="0">
              <a:buNone/>
            </a:pPr>
            <a:r>
              <a:rPr lang="nl-NL" dirty="0" smtClean="0"/>
              <a:t>A/E: meneer was moeilijk te helpen en daardoor duurde de verzorging langer</a:t>
            </a:r>
          </a:p>
          <a:p>
            <a:pPr marL="0" indent="0">
              <a:buNone/>
            </a:pPr>
            <a:r>
              <a:rPr lang="nl-NL" dirty="0" smtClean="0"/>
              <a:t>P: Observeren hoe de verzorging morgen gaat en rapporteren</a:t>
            </a:r>
            <a:endParaRPr lang="nl-NL" dirty="0"/>
          </a:p>
        </p:txBody>
      </p:sp>
    </p:spTree>
    <p:extLst>
      <p:ext uri="{BB962C8B-B14F-4D97-AF65-F5344CB8AC3E}">
        <p14:creationId xmlns:p14="http://schemas.microsoft.com/office/powerpoint/2010/main" val="2533065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r>
              <a:rPr lang="nl-NL" dirty="0" smtClean="0"/>
              <a:t>Mevrouw gaat te weinig naar haar familie toe.</a:t>
            </a:r>
            <a:endParaRPr lang="nl-NL" dirty="0"/>
          </a:p>
        </p:txBody>
      </p:sp>
    </p:spTree>
    <p:extLst>
      <p:ext uri="{BB962C8B-B14F-4D97-AF65-F5344CB8AC3E}">
        <p14:creationId xmlns:p14="http://schemas.microsoft.com/office/powerpoint/2010/main" val="4180550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2960" y="1737361"/>
            <a:ext cx="8229600" cy="5257800"/>
          </a:xfrm>
        </p:spPr>
        <p:txBody>
          <a:bodyPr>
            <a:normAutofit/>
          </a:bodyPr>
          <a:lstStyle/>
          <a:p>
            <a:pPr marL="0" indent="0">
              <a:buNone/>
            </a:pPr>
            <a:r>
              <a:rPr lang="nl-NL" dirty="0" smtClean="0"/>
              <a:t>Hier wordt een waardeoordeel uitgesproken en is niet objectief</a:t>
            </a:r>
          </a:p>
          <a:p>
            <a:pPr marL="0" indent="0">
              <a:buNone/>
            </a:pPr>
            <a:endParaRPr lang="nl-NL" dirty="0"/>
          </a:p>
          <a:p>
            <a:pPr marL="0" indent="0">
              <a:buNone/>
            </a:pPr>
            <a:r>
              <a:rPr lang="nl-NL" dirty="0" smtClean="0"/>
              <a:t>S: mevrouw komt naar mij toe en zegt dat zij haar familie mist</a:t>
            </a:r>
          </a:p>
          <a:p>
            <a:pPr marL="0" indent="0">
              <a:buNone/>
            </a:pPr>
            <a:r>
              <a:rPr lang="nl-NL" dirty="0" smtClean="0"/>
              <a:t>O: Familie komt 1x per maand op bezoek</a:t>
            </a:r>
          </a:p>
          <a:p>
            <a:pPr marL="0" indent="0">
              <a:buNone/>
            </a:pPr>
            <a:r>
              <a:rPr lang="nl-NL" dirty="0" smtClean="0"/>
              <a:t>A/E: in de beleving van mevrouw is dit te weinig</a:t>
            </a:r>
          </a:p>
          <a:p>
            <a:pPr marL="0" indent="0">
              <a:buNone/>
            </a:pPr>
            <a:r>
              <a:rPr lang="nl-NL" dirty="0" smtClean="0"/>
              <a:t>P: Bespreekbaar maken met familie. Ik zal de eerste contactpersoon bellen en dit bespreken. </a:t>
            </a:r>
            <a:endParaRPr lang="nl-NL" dirty="0"/>
          </a:p>
        </p:txBody>
      </p:sp>
    </p:spTree>
    <p:extLst>
      <p:ext uri="{BB962C8B-B14F-4D97-AF65-F5344CB8AC3E}">
        <p14:creationId xmlns:p14="http://schemas.microsoft.com/office/powerpoint/2010/main" val="3092175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smtClean="0"/>
              <a:t>Mevrouw is depressief</a:t>
            </a:r>
            <a:endParaRPr lang="nl-NL" dirty="0"/>
          </a:p>
        </p:txBody>
      </p:sp>
    </p:spTree>
    <p:extLst>
      <p:ext uri="{BB962C8B-B14F-4D97-AF65-F5344CB8AC3E}">
        <p14:creationId xmlns:p14="http://schemas.microsoft.com/office/powerpoint/2010/main" val="2335258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2960" y="1737361"/>
            <a:ext cx="8229600" cy="5257800"/>
          </a:xfrm>
        </p:spPr>
        <p:txBody>
          <a:bodyPr>
            <a:normAutofit/>
          </a:bodyPr>
          <a:lstStyle/>
          <a:p>
            <a:pPr marL="0" indent="0">
              <a:buNone/>
            </a:pPr>
            <a:r>
              <a:rPr lang="nl-NL" dirty="0" smtClean="0"/>
              <a:t>Depressief is een diagnose, welke je als </a:t>
            </a:r>
            <a:r>
              <a:rPr lang="nl-NL" dirty="0" err="1" smtClean="0"/>
              <a:t>vp’er</a:t>
            </a:r>
            <a:r>
              <a:rPr lang="nl-NL" dirty="0" smtClean="0"/>
              <a:t> niet mag stellen.</a:t>
            </a:r>
          </a:p>
          <a:p>
            <a:pPr marL="0" indent="0">
              <a:buNone/>
            </a:pPr>
            <a:endParaRPr lang="nl-NL" dirty="0"/>
          </a:p>
          <a:p>
            <a:pPr marL="0" indent="0">
              <a:buNone/>
            </a:pPr>
            <a:r>
              <a:rPr lang="nl-NL" dirty="0" smtClean="0"/>
              <a:t>S: Mevrouw gaf aan niet deel te willen nemen aan activiteiten vandaag. Mevrouw wil ook niet uit bed komen.</a:t>
            </a:r>
          </a:p>
          <a:p>
            <a:pPr marL="0" indent="0">
              <a:buNone/>
            </a:pPr>
            <a:r>
              <a:rPr lang="nl-NL" dirty="0" smtClean="0"/>
              <a:t>O: Mevrouw trekt de dekens over haar gezicht en stuurt mij de kamer uit.</a:t>
            </a:r>
          </a:p>
          <a:p>
            <a:pPr marL="0" indent="0">
              <a:buNone/>
            </a:pPr>
            <a:r>
              <a:rPr lang="nl-NL" dirty="0" smtClean="0"/>
              <a:t>A/E: Uit de rapportages blijkt dat mevrouw deze week vaker niet naar activiteiten wil en in bed blijft liggen.</a:t>
            </a:r>
          </a:p>
          <a:p>
            <a:pPr marL="0" indent="0">
              <a:buNone/>
            </a:pPr>
            <a:r>
              <a:rPr lang="nl-NL" dirty="0" smtClean="0"/>
              <a:t>P: overleggen met arts/psycholoog.</a:t>
            </a:r>
            <a:endParaRPr lang="nl-NL" dirty="0"/>
          </a:p>
        </p:txBody>
      </p:sp>
    </p:spTree>
    <p:extLst>
      <p:ext uri="{BB962C8B-B14F-4D97-AF65-F5344CB8AC3E}">
        <p14:creationId xmlns:p14="http://schemas.microsoft.com/office/powerpoint/2010/main" val="180275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smtClean="0"/>
              <a:t>De wond is verzorgd volgens afspraak</a:t>
            </a:r>
            <a:endParaRPr lang="nl-NL" dirty="0"/>
          </a:p>
        </p:txBody>
      </p:sp>
    </p:spTree>
    <p:extLst>
      <p:ext uri="{BB962C8B-B14F-4D97-AF65-F5344CB8AC3E}">
        <p14:creationId xmlns:p14="http://schemas.microsoft.com/office/powerpoint/2010/main" val="1945609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2960" y="1761979"/>
            <a:ext cx="8229600" cy="5257800"/>
          </a:xfrm>
        </p:spPr>
        <p:txBody>
          <a:bodyPr>
            <a:normAutofit/>
          </a:bodyPr>
          <a:lstStyle/>
          <a:p>
            <a:pPr marL="0" indent="0">
              <a:buNone/>
            </a:pPr>
            <a:r>
              <a:rPr lang="nl-NL" dirty="0" smtClean="0"/>
              <a:t>Dit zegt niets over de wond zelf.</a:t>
            </a:r>
          </a:p>
          <a:p>
            <a:pPr marL="0" indent="0">
              <a:buNone/>
            </a:pPr>
            <a:endParaRPr lang="nl-NL" dirty="0"/>
          </a:p>
          <a:p>
            <a:pPr marL="0" indent="0">
              <a:buNone/>
            </a:pPr>
            <a:r>
              <a:rPr lang="nl-NL" dirty="0" smtClean="0"/>
              <a:t>S: Wondverzorging</a:t>
            </a:r>
          </a:p>
          <a:p>
            <a:pPr marL="0" indent="0">
              <a:buNone/>
            </a:pPr>
            <a:r>
              <a:rPr lang="nl-NL" dirty="0" smtClean="0"/>
              <a:t>O: Het wondverband was verzadigd. Wond ziet rood met aan de linker kant wat geel beslag</a:t>
            </a:r>
          </a:p>
          <a:p>
            <a:pPr marL="0" indent="0">
              <a:buNone/>
            </a:pPr>
            <a:r>
              <a:rPr lang="nl-NL" dirty="0" smtClean="0"/>
              <a:t>A/E: Wond beoordeeld (minder rood) en verzorgd. Wond schoongemaakt en opnieuw verbonden volgens afspraak.</a:t>
            </a:r>
          </a:p>
          <a:p>
            <a:pPr marL="0" indent="0">
              <a:buNone/>
            </a:pPr>
            <a:r>
              <a:rPr lang="nl-NL" dirty="0" smtClean="0"/>
              <a:t>P: Wondbehandeling volgens plan blijven uitvoeren.</a:t>
            </a:r>
            <a:endParaRPr lang="nl-NL" dirty="0"/>
          </a:p>
        </p:txBody>
      </p:sp>
    </p:spTree>
    <p:extLst>
      <p:ext uri="{BB962C8B-B14F-4D97-AF65-F5344CB8AC3E}">
        <p14:creationId xmlns:p14="http://schemas.microsoft.com/office/powerpoint/2010/main" val="2237048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r>
              <a:rPr lang="nl-NL" dirty="0" smtClean="0"/>
              <a:t>Meneer was erg onrustig.</a:t>
            </a:r>
            <a:endParaRPr lang="nl-NL" dirty="0"/>
          </a:p>
        </p:txBody>
      </p:sp>
    </p:spTree>
    <p:extLst>
      <p:ext uri="{BB962C8B-B14F-4D97-AF65-F5344CB8AC3E}">
        <p14:creationId xmlns:p14="http://schemas.microsoft.com/office/powerpoint/2010/main" val="241216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2960" y="1747912"/>
            <a:ext cx="8229600" cy="5257800"/>
          </a:xfrm>
        </p:spPr>
        <p:txBody>
          <a:bodyPr>
            <a:normAutofit/>
          </a:bodyPr>
          <a:lstStyle/>
          <a:p>
            <a:pPr marL="0" indent="0">
              <a:buNone/>
            </a:pPr>
            <a:r>
              <a:rPr lang="nl-NL" dirty="0" smtClean="0"/>
              <a:t>Dit is niet concreet. Wat is onrustig in de situatie van meneer?</a:t>
            </a:r>
          </a:p>
          <a:p>
            <a:pPr marL="0" indent="0">
              <a:buNone/>
            </a:pPr>
            <a:endParaRPr lang="nl-NL" dirty="0"/>
          </a:p>
          <a:p>
            <a:pPr marL="0" indent="0">
              <a:buNone/>
            </a:pPr>
            <a:r>
              <a:rPr lang="nl-NL" dirty="0" smtClean="0"/>
              <a:t>S: Meneer was onrustig vandaag.</a:t>
            </a:r>
          </a:p>
          <a:p>
            <a:pPr marL="0" indent="0">
              <a:buNone/>
            </a:pPr>
            <a:r>
              <a:rPr lang="nl-NL" dirty="0" smtClean="0"/>
              <a:t>O: Meneer liep heen en weer. Stond tijdens de maaltijd 5x op en riep hard ‘ hallo’ door de gang. Meneer kon niet gerustgesteld worden.</a:t>
            </a:r>
          </a:p>
          <a:p>
            <a:pPr marL="0" indent="0">
              <a:buNone/>
            </a:pPr>
            <a:r>
              <a:rPr lang="nl-NL" dirty="0" smtClean="0"/>
              <a:t>A/E: De onrust bij meneer was meer dan gisteren.</a:t>
            </a:r>
          </a:p>
          <a:p>
            <a:pPr marL="0" indent="0">
              <a:buNone/>
            </a:pPr>
            <a:r>
              <a:rPr lang="nl-NL" dirty="0" smtClean="0"/>
              <a:t>P: Morgen en de komende dagen meneer blijven observeren en hierover rapporteren. Indien na 2dagen geen vermindering, overleg met arts of psycholoog.</a:t>
            </a:r>
            <a:endParaRPr lang="nl-NL" dirty="0"/>
          </a:p>
        </p:txBody>
      </p:sp>
    </p:spTree>
    <p:extLst>
      <p:ext uri="{BB962C8B-B14F-4D97-AF65-F5344CB8AC3E}">
        <p14:creationId xmlns:p14="http://schemas.microsoft.com/office/powerpoint/2010/main" val="156803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Verhaal van de olifant</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1490857" y="1846263"/>
            <a:ext cx="6206736" cy="4022725"/>
          </a:xfrm>
        </p:spPr>
      </p:pic>
    </p:spTree>
    <p:extLst>
      <p:ext uri="{BB962C8B-B14F-4D97-AF65-F5344CB8AC3E}">
        <p14:creationId xmlns:p14="http://schemas.microsoft.com/office/powerpoint/2010/main" val="161656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smtClean="0"/>
              <a:t>Meneer dag aan zich niet lekker te voelen tijdens de ADL.</a:t>
            </a:r>
            <a:endParaRPr lang="nl-NL" dirty="0"/>
          </a:p>
        </p:txBody>
      </p:sp>
    </p:spTree>
    <p:extLst>
      <p:ext uri="{BB962C8B-B14F-4D97-AF65-F5344CB8AC3E}">
        <p14:creationId xmlns:p14="http://schemas.microsoft.com/office/powerpoint/2010/main" val="1832132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2960" y="1747912"/>
            <a:ext cx="8229600" cy="5257800"/>
          </a:xfrm>
        </p:spPr>
        <p:txBody>
          <a:bodyPr>
            <a:normAutofit/>
          </a:bodyPr>
          <a:lstStyle/>
          <a:p>
            <a:pPr marL="0" indent="0">
              <a:buNone/>
            </a:pPr>
            <a:r>
              <a:rPr lang="nl-NL" dirty="0" smtClean="0"/>
              <a:t>‘niet lekker’ is niet concreet. Er is geen vervolg actie opgeschreven. ADL is een afkorting die niet gangbaar is binnen de NL taal.</a:t>
            </a:r>
          </a:p>
          <a:p>
            <a:pPr marL="0" indent="0">
              <a:buNone/>
            </a:pPr>
            <a:endParaRPr lang="nl-NL" dirty="0"/>
          </a:p>
          <a:p>
            <a:pPr marL="0" indent="0">
              <a:buNone/>
            </a:pPr>
            <a:r>
              <a:rPr lang="nl-NL" dirty="0" smtClean="0"/>
              <a:t>S: Tijdens de verzorging zei meneer dat hij misselijk was.</a:t>
            </a:r>
          </a:p>
          <a:p>
            <a:pPr marL="0" indent="0">
              <a:buNone/>
            </a:pPr>
            <a:r>
              <a:rPr lang="nl-NL" dirty="0" smtClean="0"/>
              <a:t>O: Meneer werd tijdens de verzorging wit in het gezicht en werd wat stil. Bij het overeind gaan zitten draaide de heer met zijn ogen.</a:t>
            </a:r>
          </a:p>
          <a:p>
            <a:pPr marL="0" indent="0">
              <a:buNone/>
            </a:pPr>
            <a:r>
              <a:rPr lang="nl-NL" dirty="0" smtClean="0"/>
              <a:t>A/E: Controles gedaan. Bloeddruk en hartslag hoger dan normaal (zie metingen).</a:t>
            </a:r>
          </a:p>
          <a:p>
            <a:pPr marL="0" indent="0">
              <a:buNone/>
            </a:pPr>
            <a:r>
              <a:rPr lang="nl-NL" dirty="0" smtClean="0"/>
              <a:t>P: Arts gebeld. De arts komt voor 10.00uur bij meneer langs. Meneer in overleg in bed laten liggen.</a:t>
            </a:r>
            <a:endParaRPr lang="nl-NL" dirty="0"/>
          </a:p>
        </p:txBody>
      </p:sp>
    </p:spTree>
    <p:extLst>
      <p:ext uri="{BB962C8B-B14F-4D97-AF65-F5344CB8AC3E}">
        <p14:creationId xmlns:p14="http://schemas.microsoft.com/office/powerpoint/2010/main" val="2592597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smtClean="0"/>
              <a:t>De dochter van mevrouw wil niet meer gebeld worden voor onzinnige dingen. Ze schrikt als de telefoon gaat en denkt dat er iets ergs aan de hand is.</a:t>
            </a:r>
            <a:endParaRPr lang="nl-NL" dirty="0"/>
          </a:p>
        </p:txBody>
      </p:sp>
    </p:spTree>
    <p:extLst>
      <p:ext uri="{BB962C8B-B14F-4D97-AF65-F5344CB8AC3E}">
        <p14:creationId xmlns:p14="http://schemas.microsoft.com/office/powerpoint/2010/main" val="3024397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337625" y="1011982"/>
            <a:ext cx="8961708" cy="6583362"/>
          </a:xfrm>
        </p:spPr>
        <p:txBody>
          <a:bodyPr>
            <a:normAutofit/>
          </a:bodyPr>
          <a:lstStyle/>
          <a:p>
            <a:pPr marL="0" indent="0">
              <a:buNone/>
            </a:pPr>
            <a:r>
              <a:rPr lang="nl-NL" dirty="0" smtClean="0"/>
              <a:t>Het is niet duidelijk wat ‘onzinnige dingen’ zijn. Deze formulering wekt daarnaast de indruk dat de dochter niet serieus genomen wordt.</a:t>
            </a:r>
          </a:p>
          <a:p>
            <a:pPr marL="0" indent="0">
              <a:buNone/>
            </a:pPr>
            <a:endParaRPr lang="nl-NL" dirty="0" smtClean="0"/>
          </a:p>
          <a:p>
            <a:pPr marL="0" indent="0">
              <a:buNone/>
            </a:pPr>
            <a:r>
              <a:rPr lang="nl-NL" dirty="0" smtClean="0"/>
              <a:t>S: Dochter gaf aan dat zij te veel gebeld wordt en zegt dat ze hier last van heeft.</a:t>
            </a:r>
          </a:p>
          <a:p>
            <a:pPr marL="0" indent="0">
              <a:buNone/>
            </a:pPr>
            <a:r>
              <a:rPr lang="nl-NL" dirty="0" smtClean="0"/>
              <a:t>O: ik heb dochter gebeld om een afspraak rondom de verzorging van mevrouw na te gaan.</a:t>
            </a:r>
          </a:p>
          <a:p>
            <a:pPr marL="0" indent="0">
              <a:buNone/>
            </a:pPr>
            <a:r>
              <a:rPr lang="nl-NL" dirty="0" smtClean="0"/>
              <a:t>A/E: Er is onduidelijkheid ontstaan rond de verzorging van mevrouw en de afspraken die gemaakt zijn met haar dochter.</a:t>
            </a:r>
          </a:p>
          <a:p>
            <a:pPr marL="0" indent="0">
              <a:buNone/>
            </a:pPr>
            <a:r>
              <a:rPr lang="nl-NL" dirty="0" smtClean="0"/>
              <a:t>P: Afspraken uit het </a:t>
            </a:r>
            <a:r>
              <a:rPr lang="nl-NL" dirty="0" err="1" smtClean="0"/>
              <a:t>zorgleefplan</a:t>
            </a:r>
            <a:r>
              <a:rPr lang="nl-NL" dirty="0" smtClean="0"/>
              <a:t> en de verzorgingskaart nakomen. Bij onduidelijkheid over afspraken neemt de woonzorgbegeleider senior contact op met dochter en worden de afspraken zo nodig aangepast. </a:t>
            </a:r>
            <a:endParaRPr lang="nl-NL" dirty="0"/>
          </a:p>
        </p:txBody>
      </p:sp>
    </p:spTree>
    <p:extLst>
      <p:ext uri="{BB962C8B-B14F-4D97-AF65-F5344CB8AC3E}">
        <p14:creationId xmlns:p14="http://schemas.microsoft.com/office/powerpoint/2010/main" val="170764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smtClean="0"/>
              <a:t>G.B.</a:t>
            </a:r>
            <a:endParaRPr lang="nl-NL" dirty="0"/>
          </a:p>
        </p:txBody>
      </p:sp>
    </p:spTree>
    <p:extLst>
      <p:ext uri="{BB962C8B-B14F-4D97-AF65-F5344CB8AC3E}">
        <p14:creationId xmlns:p14="http://schemas.microsoft.com/office/powerpoint/2010/main" val="66033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654148" y="1793632"/>
            <a:ext cx="8229600" cy="5257800"/>
          </a:xfrm>
        </p:spPr>
        <p:txBody>
          <a:bodyPr>
            <a:normAutofit/>
          </a:bodyPr>
          <a:lstStyle/>
          <a:p>
            <a:pPr marL="0" indent="0">
              <a:buNone/>
            </a:pPr>
            <a:r>
              <a:rPr lang="nl-NL" dirty="0" smtClean="0"/>
              <a:t>Wat betekent deze afkorting? Geen Benen, Geen Belangstelling, Grote Broek, Grote boodschap, Geen Bijzonderheden?</a:t>
            </a:r>
          </a:p>
          <a:p>
            <a:pPr marL="0" indent="0">
              <a:buNone/>
            </a:pPr>
            <a:endParaRPr lang="nl-NL" dirty="0"/>
          </a:p>
          <a:p>
            <a:pPr marL="0" indent="0">
              <a:buNone/>
            </a:pPr>
            <a:r>
              <a:rPr lang="nl-NL" dirty="0" smtClean="0"/>
              <a:t>G.B. is geen gangbare afkorting in de NL taal. Probeer, ook als er geen bijzonderheden te vermelden zijn, te rapporteren over de gebeurtenissen van de dag, de verzorging.. Het mag natuurlijk ook een leuk moment of gebeurtenis zijn!</a:t>
            </a:r>
          </a:p>
        </p:txBody>
      </p:sp>
    </p:spTree>
    <p:extLst>
      <p:ext uri="{BB962C8B-B14F-4D97-AF65-F5344CB8AC3E}">
        <p14:creationId xmlns:p14="http://schemas.microsoft.com/office/powerpoint/2010/main" val="168371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smtClean="0"/>
              <a:t>Mevrouw heeft van mevrouw Jansen een klap gekregen. Die twee maken altijd ruzie met elkaar.</a:t>
            </a:r>
            <a:endParaRPr lang="nl-NL" dirty="0"/>
          </a:p>
        </p:txBody>
      </p:sp>
    </p:spTree>
    <p:extLst>
      <p:ext uri="{BB962C8B-B14F-4D97-AF65-F5344CB8AC3E}">
        <p14:creationId xmlns:p14="http://schemas.microsoft.com/office/powerpoint/2010/main" val="4047707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80060" y="1121899"/>
            <a:ext cx="8229600" cy="5257800"/>
          </a:xfrm>
        </p:spPr>
        <p:txBody>
          <a:bodyPr>
            <a:normAutofit/>
          </a:bodyPr>
          <a:lstStyle/>
          <a:p>
            <a:pPr marL="0" indent="0">
              <a:buNone/>
            </a:pPr>
            <a:r>
              <a:rPr lang="nl-NL" dirty="0" smtClean="0"/>
              <a:t>Noem geen namen. Schrijf over een ‘medebewoner’. En ‘altijd’ is generaliserend. </a:t>
            </a:r>
          </a:p>
          <a:p>
            <a:pPr marL="0" indent="0">
              <a:buNone/>
            </a:pPr>
            <a:endParaRPr lang="nl-NL" dirty="0"/>
          </a:p>
          <a:p>
            <a:pPr marL="0" indent="0">
              <a:buNone/>
            </a:pPr>
            <a:r>
              <a:rPr lang="nl-NL" dirty="0" smtClean="0"/>
              <a:t>S: Mevrouw loopt huilend door de gang, loopt achter de zorg aan.</a:t>
            </a:r>
          </a:p>
          <a:p>
            <a:pPr marL="0" indent="0">
              <a:buNone/>
            </a:pPr>
            <a:r>
              <a:rPr lang="nl-NL" dirty="0" smtClean="0"/>
              <a:t>O: Mevrouw heeft een blauwe plek op haar arm en zij heeft een rode wang.</a:t>
            </a:r>
          </a:p>
          <a:p>
            <a:pPr marL="0" indent="0">
              <a:buNone/>
            </a:pPr>
            <a:r>
              <a:rPr lang="nl-NL" dirty="0" smtClean="0"/>
              <a:t>A/E: Mogelijk is mevrouw geslagen door een medebewoonster, ze heeft wel vaker woordenwisselingen met een medebewoonster.</a:t>
            </a:r>
          </a:p>
          <a:p>
            <a:pPr marL="0" indent="0">
              <a:buNone/>
            </a:pPr>
            <a:r>
              <a:rPr lang="nl-NL" dirty="0" smtClean="0"/>
              <a:t>P: Mevrouw en medebewoonster voorlopig niet naast elkaar aan tafel zetten en kijken of dit helpt. Voorval bespreken met arts en psycholoog tijdens visite. Familie is ingelicht. </a:t>
            </a:r>
            <a:endParaRPr lang="nl-NL" dirty="0"/>
          </a:p>
        </p:txBody>
      </p:sp>
    </p:spTree>
    <p:extLst>
      <p:ext uri="{BB962C8B-B14F-4D97-AF65-F5344CB8AC3E}">
        <p14:creationId xmlns:p14="http://schemas.microsoft.com/office/powerpoint/2010/main" val="3293889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En nu zelf aan de slag!</a:t>
            </a:r>
            <a:br>
              <a:rPr lang="nl-NL" dirty="0" smtClean="0"/>
            </a:br>
            <a:r>
              <a:rPr lang="nl-NL" dirty="0" smtClean="0"/>
              <a:t>Rapporteer volgens SOAP:</a:t>
            </a:r>
            <a:endParaRPr lang="nl-NL" dirty="0"/>
          </a:p>
        </p:txBody>
      </p:sp>
      <p:sp>
        <p:nvSpPr>
          <p:cNvPr id="3" name="Tijdelijke aanduiding voor inhoud 2"/>
          <p:cNvSpPr>
            <a:spLocks noGrp="1"/>
          </p:cNvSpPr>
          <p:nvPr>
            <p:ph idx="1"/>
          </p:nvPr>
        </p:nvSpPr>
        <p:spPr/>
        <p:txBody>
          <a:bodyPr/>
          <a:lstStyle/>
          <a:p>
            <a:r>
              <a:rPr lang="nl-NL" dirty="0" smtClean="0"/>
              <a:t>Mevrouw verliest gewicht. Ik heb haar daarom haar lievelingseten gegeven.</a:t>
            </a:r>
          </a:p>
          <a:p>
            <a:r>
              <a:rPr lang="nl-NL" dirty="0" smtClean="0"/>
              <a:t>Vervoer naar ZKH is geregeld</a:t>
            </a:r>
          </a:p>
          <a:p>
            <a:r>
              <a:rPr lang="nl-NL" dirty="0" smtClean="0"/>
              <a:t>Meneer was erg seksistisch aanwezig.</a:t>
            </a:r>
          </a:p>
          <a:p>
            <a:r>
              <a:rPr lang="nl-NL" smtClean="0"/>
              <a:t>De huid </a:t>
            </a:r>
            <a:r>
              <a:rPr lang="nl-NL" dirty="0" smtClean="0"/>
              <a:t>van meneer ziet er een stuk beter uit.</a:t>
            </a:r>
          </a:p>
          <a:p>
            <a:r>
              <a:rPr lang="nl-NL" dirty="0" smtClean="0"/>
              <a:t>Meneer van Poland roept dat hij aan jouw billen wil voelen. </a:t>
            </a:r>
            <a:endParaRPr lang="nl-NL" dirty="0"/>
          </a:p>
        </p:txBody>
      </p:sp>
    </p:spTree>
    <p:extLst>
      <p:ext uri="{BB962C8B-B14F-4D97-AF65-F5344CB8AC3E}">
        <p14:creationId xmlns:p14="http://schemas.microsoft.com/office/powerpoint/2010/main" val="2448392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594677"/>
            <a:ext cx="7543800" cy="822961"/>
          </a:xfrm>
        </p:spPr>
        <p:txBody>
          <a:bodyPr/>
          <a:lstStyle/>
          <a:p>
            <a:r>
              <a:rPr lang="nl-NL" b="1" dirty="0" smtClean="0"/>
              <a:t>Opdracht</a:t>
            </a:r>
            <a:endParaRPr lang="nl-NL" b="1" dirty="0"/>
          </a:p>
        </p:txBody>
      </p:sp>
      <p:sp>
        <p:nvSpPr>
          <p:cNvPr id="3" name="Tijdelijke aanduiding voor inhoud 2"/>
          <p:cNvSpPr>
            <a:spLocks noGrp="1"/>
          </p:cNvSpPr>
          <p:nvPr>
            <p:ph idx="1"/>
          </p:nvPr>
        </p:nvSpPr>
        <p:spPr>
          <a:xfrm>
            <a:off x="154745" y="1417638"/>
            <a:ext cx="8890781" cy="5208245"/>
          </a:xfrm>
        </p:spPr>
        <p:txBody>
          <a:bodyPr>
            <a:normAutofit lnSpcReduction="10000"/>
          </a:bodyPr>
          <a:lstStyle/>
          <a:p>
            <a:pPr marL="0" indent="0">
              <a:buNone/>
            </a:pPr>
            <a:r>
              <a:rPr lang="nl-NL" b="1" dirty="0"/>
              <a:t>Lees het observatieverslag over </a:t>
            </a:r>
            <a:r>
              <a:rPr lang="nl-NL" b="1" dirty="0" err="1" smtClean="0"/>
              <a:t>Demelsa</a:t>
            </a:r>
            <a:endParaRPr lang="nl-NL" b="1" dirty="0" smtClean="0"/>
          </a:p>
          <a:p>
            <a:pPr marL="0" indent="0">
              <a:buNone/>
            </a:pPr>
            <a:r>
              <a:rPr lang="nl-NL" dirty="0" err="1" smtClean="0"/>
              <a:t>Demelsa</a:t>
            </a:r>
            <a:r>
              <a:rPr lang="nl-NL" dirty="0" smtClean="0"/>
              <a:t> </a:t>
            </a:r>
            <a:r>
              <a:rPr lang="nl-NL" dirty="0"/>
              <a:t>is 7jaar en heeft een matige verstandelijke beperking. Ze is deze middag in het logeerhuis. </a:t>
            </a:r>
            <a:r>
              <a:rPr lang="nl-NL" dirty="0" err="1"/>
              <a:t>Demelsa</a:t>
            </a:r>
            <a:r>
              <a:rPr lang="nl-NL" dirty="0"/>
              <a:t> komt de groep binnen en is druk aan het bewegen. Zo kan ze tenminste haar energie kwijt. Ze loopt heel hard in het rond, zwaait met haar armen en schreeuwt af en toe. Dit doet ze natuurlijk om indruk te maken op de andere kinderen. Dan pakt ze een puzzel uit de kast en gaat hiermee op de grond zitten. Zoals altijd gooit ze de stukjes in het rond. Als begeleidster Miranda hier iets van zegt, begint ze hard te lachen. Ze ziet het als een spelletje. Miranda vraagt haar om de stukjes in de puzzel te leggen. </a:t>
            </a:r>
            <a:r>
              <a:rPr lang="nl-NL" dirty="0" err="1"/>
              <a:t>Demelsa</a:t>
            </a:r>
            <a:r>
              <a:rPr lang="nl-NL" dirty="0"/>
              <a:t> staat op en loopt weg. Miranda loopt achter haar aan en zegt een beetje boos dat ze de stukjes op moet ruimen. </a:t>
            </a:r>
            <a:r>
              <a:rPr lang="nl-NL" dirty="0" err="1"/>
              <a:t>Demelsa</a:t>
            </a:r>
            <a:r>
              <a:rPr lang="nl-NL" dirty="0"/>
              <a:t> begint te huilen en te schreeuwen, maar dat zijn we wel gewend van haar. Miranda zet door en zegt dat ze de puzzel samen gaan maken. ‘Waar is de eend?’ </a:t>
            </a:r>
            <a:r>
              <a:rPr lang="nl-NL" dirty="0" err="1"/>
              <a:t>Demelsa</a:t>
            </a:r>
            <a:r>
              <a:rPr lang="nl-NL" dirty="0"/>
              <a:t> kijkt rond en ziet een stukje liggen met een eend erop. Miranda spoort haar aan om het stukje te pakken. Als </a:t>
            </a:r>
            <a:r>
              <a:rPr lang="nl-NL" dirty="0" err="1"/>
              <a:t>Demelsa</a:t>
            </a:r>
            <a:r>
              <a:rPr lang="nl-NL" dirty="0"/>
              <a:t> het stukje heeft opgepakt, geeft Miranda haar een compliment. Ze is hier duidelijk blij mee, want ze glimlacht van oor tot oor. </a:t>
            </a:r>
          </a:p>
          <a:p>
            <a:pPr marL="0" indent="0">
              <a:buNone/>
            </a:pPr>
            <a:endParaRPr lang="nl-NL" b="1" dirty="0"/>
          </a:p>
          <a:p>
            <a:pPr marL="0" indent="0">
              <a:buNone/>
            </a:pPr>
            <a:r>
              <a:rPr lang="nl-NL" b="1" dirty="0" smtClean="0"/>
              <a:t>Herschrijf </a:t>
            </a:r>
            <a:r>
              <a:rPr lang="nl-NL" b="1" dirty="0"/>
              <a:t>het verslag zodat er een objectief verslag ontstaat. </a:t>
            </a:r>
            <a:endParaRPr lang="nl-NL" dirty="0"/>
          </a:p>
        </p:txBody>
      </p:sp>
    </p:spTree>
    <p:extLst>
      <p:ext uri="{BB962C8B-B14F-4D97-AF65-F5344CB8AC3E}">
        <p14:creationId xmlns:p14="http://schemas.microsoft.com/office/powerpoint/2010/main" val="2264047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4"/>
            <a:ext cx="7543800" cy="1035759"/>
          </a:xfrm>
        </p:spPr>
        <p:txBody>
          <a:bodyPr/>
          <a:lstStyle/>
          <a:p>
            <a:r>
              <a:rPr lang="nl-NL" dirty="0" smtClean="0"/>
              <a:t>Wat zie je?</a:t>
            </a:r>
            <a:endParaRPr lang="nl-NL" dirty="0"/>
          </a:p>
        </p:txBody>
      </p:sp>
      <p:pic>
        <p:nvPicPr>
          <p:cNvPr id="4" name="Tijdelijke aanduiding voor inhoud 3"/>
          <p:cNvPicPr>
            <a:picLocks noGrp="1" noChangeAspect="1"/>
          </p:cNvPicPr>
          <p:nvPr>
            <p:ph idx="1"/>
          </p:nvPr>
        </p:nvPicPr>
        <p:blipFill>
          <a:blip r:embed="rId3"/>
          <a:srcRect t="-15008" b="-15008"/>
          <a:stretch>
            <a:fillRect/>
          </a:stretch>
        </p:blipFill>
        <p:spPr>
          <a:xfrm>
            <a:off x="-567720" y="785092"/>
            <a:ext cx="9711720" cy="5341072"/>
          </a:xfrm>
        </p:spPr>
      </p:pic>
    </p:spTree>
    <p:extLst>
      <p:ext uri="{BB962C8B-B14F-4D97-AF65-F5344CB8AC3E}">
        <p14:creationId xmlns:p14="http://schemas.microsoft.com/office/powerpoint/2010/main" val="159157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observeer je?</a:t>
            </a:r>
            <a:endParaRPr lang="nl-NL" dirty="0"/>
          </a:p>
        </p:txBody>
      </p:sp>
      <p:sp>
        <p:nvSpPr>
          <p:cNvPr id="3" name="Tijdelijke aanduiding voor inhoud 2"/>
          <p:cNvSpPr>
            <a:spLocks noGrp="1"/>
          </p:cNvSpPr>
          <p:nvPr>
            <p:ph idx="1"/>
          </p:nvPr>
        </p:nvSpPr>
        <p:spPr/>
        <p:txBody>
          <a:bodyPr/>
          <a:lstStyle/>
          <a:p>
            <a:r>
              <a:rPr lang="nl-NL" dirty="0" smtClean="0">
                <a:hlinkClick r:id="rId3"/>
              </a:rPr>
              <a:t>https://www.youtube.com/watch?v=KYcStXGF-hA</a:t>
            </a:r>
            <a:endParaRPr lang="nl-NL" dirty="0" smtClean="0"/>
          </a:p>
          <a:p>
            <a:endParaRPr lang="nl-NL" dirty="0"/>
          </a:p>
          <a:p>
            <a:endParaRPr lang="nl-NL" dirty="0" smtClean="0"/>
          </a:p>
          <a:p>
            <a:pPr marL="0" indent="0">
              <a:buNone/>
            </a:pPr>
            <a:r>
              <a:rPr lang="nl-NL" dirty="0" smtClean="0"/>
              <a:t>5.16 – 7.24</a:t>
            </a:r>
          </a:p>
          <a:p>
            <a:pPr marL="0" indent="0">
              <a:buNone/>
            </a:pPr>
            <a:endParaRPr lang="nl-NL" dirty="0"/>
          </a:p>
          <a:p>
            <a:pPr marL="0" indent="0" algn="ctr">
              <a:buNone/>
            </a:pPr>
            <a:r>
              <a:rPr lang="nl-NL" sz="3600" b="1" dirty="0" smtClean="0"/>
              <a:t>Wat zou je hiervan rapporteren?</a:t>
            </a:r>
            <a:endParaRPr lang="nl-NL" sz="3600" b="1" dirty="0"/>
          </a:p>
        </p:txBody>
      </p:sp>
    </p:spTree>
    <p:extLst>
      <p:ext uri="{BB962C8B-B14F-4D97-AF65-F5344CB8AC3E}">
        <p14:creationId xmlns:p14="http://schemas.microsoft.com/office/powerpoint/2010/main" val="2046940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Rapporteren SOAP</a:t>
            </a:r>
            <a:endParaRPr lang="nl-NL" dirty="0"/>
          </a:p>
        </p:txBody>
      </p:sp>
      <p:sp>
        <p:nvSpPr>
          <p:cNvPr id="3" name="Tijdelijke aanduiding voor inhoud 2"/>
          <p:cNvSpPr>
            <a:spLocks noGrp="1"/>
          </p:cNvSpPr>
          <p:nvPr>
            <p:ph idx="1"/>
          </p:nvPr>
        </p:nvSpPr>
        <p:spPr/>
        <p:txBody>
          <a:bodyPr>
            <a:normAutofit/>
          </a:bodyPr>
          <a:lstStyle/>
          <a:p>
            <a:r>
              <a:rPr lang="nl-NL" dirty="0" smtClean="0"/>
              <a:t>Subjectief</a:t>
            </a:r>
          </a:p>
          <a:p>
            <a:r>
              <a:rPr lang="nl-NL" dirty="0" smtClean="0"/>
              <a:t>Objectief</a:t>
            </a:r>
          </a:p>
          <a:p>
            <a:r>
              <a:rPr lang="nl-NL" dirty="0" smtClean="0"/>
              <a:t>Analyse (/Evaluatie)</a:t>
            </a:r>
          </a:p>
          <a:p>
            <a:r>
              <a:rPr lang="nl-NL" dirty="0" smtClean="0"/>
              <a:t>Plan</a:t>
            </a:r>
          </a:p>
          <a:p>
            <a:endParaRPr lang="nl-NL" dirty="0"/>
          </a:p>
          <a:p>
            <a:endParaRPr lang="nl-NL" dirty="0" smtClean="0"/>
          </a:p>
          <a:p>
            <a:pPr marL="0" indent="0">
              <a:buNone/>
            </a:pPr>
            <a:endParaRPr lang="nl-NL" dirty="0"/>
          </a:p>
          <a:p>
            <a:pPr marL="0" indent="0">
              <a:buNone/>
            </a:pPr>
            <a:r>
              <a:rPr lang="nl-NL" sz="2200" i="1" dirty="0" smtClean="0"/>
              <a:t>* De volgende voorbeelden zijn overgenomen uit ‘ zakboekje rapporteren SOAP’ van WZH</a:t>
            </a:r>
            <a:endParaRPr lang="nl-NL" sz="2200" i="1" dirty="0"/>
          </a:p>
        </p:txBody>
      </p:sp>
    </p:spTree>
    <p:extLst>
      <p:ext uri="{BB962C8B-B14F-4D97-AF65-F5344CB8AC3E}">
        <p14:creationId xmlns:p14="http://schemas.microsoft.com/office/powerpoint/2010/main" val="78380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S: Mevrouw verteld me dat haar vinger tussen de deur heeft gezeten.</a:t>
            </a:r>
          </a:p>
          <a:p>
            <a:pPr marL="0" indent="0">
              <a:buNone/>
            </a:pPr>
            <a:r>
              <a:rPr lang="nl-NL" dirty="0" smtClean="0"/>
              <a:t>O: De vinger van mevrouw is dik en blauw, paars verkleurd.</a:t>
            </a:r>
          </a:p>
          <a:p>
            <a:pPr marL="0" indent="0">
              <a:buNone/>
            </a:pPr>
            <a:r>
              <a:rPr lang="nl-NL" dirty="0" smtClean="0"/>
              <a:t>A/E: vermoedelijk heeft mevrouw met haar vinger tussen de deur gezeten, ze heeft pijnklachten.</a:t>
            </a:r>
          </a:p>
          <a:p>
            <a:pPr marL="0" indent="0">
              <a:buNone/>
            </a:pPr>
            <a:r>
              <a:rPr lang="nl-NL" dirty="0" smtClean="0"/>
              <a:t>P: ik heb mevrouw gerustgesteld en haar vinger onder de kraan latenhouden. Dokter gebeld voor overleg. Hij komt vanmiddag naar de vinger kijken.</a:t>
            </a:r>
            <a:endParaRPr lang="nl-NL" dirty="0"/>
          </a:p>
        </p:txBody>
      </p:sp>
    </p:spTree>
    <p:extLst>
      <p:ext uri="{BB962C8B-B14F-4D97-AF65-F5344CB8AC3E}">
        <p14:creationId xmlns:p14="http://schemas.microsoft.com/office/powerpoint/2010/main" val="220257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TIPS </a:t>
            </a:r>
            <a:br>
              <a:rPr lang="nl-NL" dirty="0" smtClean="0"/>
            </a:br>
            <a:r>
              <a:rPr lang="nl-NL" sz="3600" i="1" dirty="0" smtClean="0"/>
              <a:t>vanuit het zakboekje </a:t>
            </a:r>
            <a:endParaRPr lang="nl-NL" i="1" dirty="0"/>
          </a:p>
        </p:txBody>
      </p:sp>
      <p:sp>
        <p:nvSpPr>
          <p:cNvPr id="3" name="Tijdelijke aanduiding voor inhoud 2"/>
          <p:cNvSpPr>
            <a:spLocks noGrp="1"/>
          </p:cNvSpPr>
          <p:nvPr>
            <p:ph idx="1"/>
          </p:nvPr>
        </p:nvSpPr>
        <p:spPr>
          <a:xfrm>
            <a:off x="457200" y="1737360"/>
            <a:ext cx="8229600" cy="5120639"/>
          </a:xfrm>
        </p:spPr>
        <p:txBody>
          <a:bodyPr>
            <a:normAutofit/>
          </a:bodyPr>
          <a:lstStyle/>
          <a:p>
            <a:r>
              <a:rPr lang="nl-NL" dirty="0" smtClean="0"/>
              <a:t>Schrijf respectvol</a:t>
            </a:r>
          </a:p>
          <a:p>
            <a:r>
              <a:rPr lang="nl-NL" dirty="0" smtClean="0"/>
              <a:t>Vermeld afspraken</a:t>
            </a:r>
          </a:p>
          <a:p>
            <a:r>
              <a:rPr lang="nl-NL" dirty="0" smtClean="0"/>
              <a:t>Beschrijf alleen feiten, vermeld het als jij je mening geeft</a:t>
            </a:r>
          </a:p>
          <a:p>
            <a:r>
              <a:rPr lang="nl-NL" dirty="0" smtClean="0"/>
              <a:t>Rapporteer niet vanuit emotie</a:t>
            </a:r>
          </a:p>
          <a:p>
            <a:r>
              <a:rPr lang="nl-NL" dirty="0" smtClean="0"/>
              <a:t>Stel geen diagnoses als je niet bevoegd bent</a:t>
            </a:r>
          </a:p>
          <a:p>
            <a:r>
              <a:rPr lang="nl-NL" dirty="0" smtClean="0"/>
              <a:t>Reageer op eerdere rapportages</a:t>
            </a:r>
          </a:p>
          <a:p>
            <a:r>
              <a:rPr lang="nl-NL" dirty="0" smtClean="0"/>
              <a:t>Vermijd vaktaal en afkortingen (die andere niet </a:t>
            </a:r>
            <a:r>
              <a:rPr lang="nl-NL" dirty="0" smtClean="0"/>
              <a:t>begrijpen)</a:t>
            </a:r>
            <a:endParaRPr lang="nl-NL" dirty="0" smtClean="0"/>
          </a:p>
          <a:p>
            <a:r>
              <a:rPr lang="nl-NL" dirty="0" smtClean="0"/>
              <a:t>Let op taal,-schrijf en typefouten</a:t>
            </a:r>
          </a:p>
          <a:p>
            <a:r>
              <a:rPr lang="nl-NL" dirty="0" smtClean="0"/>
              <a:t>Schrijf kort, krachtig en volledig</a:t>
            </a:r>
          </a:p>
          <a:p>
            <a:r>
              <a:rPr lang="nl-NL" dirty="0" smtClean="0"/>
              <a:t>Verwijs waar kan naar het </a:t>
            </a:r>
            <a:r>
              <a:rPr lang="nl-NL" dirty="0" err="1" smtClean="0"/>
              <a:t>Zorgleefplan</a:t>
            </a:r>
            <a:endParaRPr lang="nl-NL" dirty="0" smtClean="0"/>
          </a:p>
        </p:txBody>
      </p:sp>
    </p:spTree>
    <p:extLst>
      <p:ext uri="{BB962C8B-B14F-4D97-AF65-F5344CB8AC3E}">
        <p14:creationId xmlns:p14="http://schemas.microsoft.com/office/powerpoint/2010/main" val="228991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Voorbeelden </a:t>
            </a:r>
            <a:br>
              <a:rPr lang="nl-NL" dirty="0" smtClean="0"/>
            </a:br>
            <a:r>
              <a:rPr lang="nl-NL" dirty="0" smtClean="0"/>
              <a:t>hoe het niet moet</a:t>
            </a:r>
            <a:r>
              <a:rPr lang="is-IS" dirty="0" smtClean="0"/>
              <a:t>…</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r>
              <a:rPr lang="nl-NL" dirty="0" smtClean="0"/>
              <a:t>Mevrouw moest vaak naar het toilet.</a:t>
            </a:r>
            <a:endParaRPr lang="nl-NL" dirty="0"/>
          </a:p>
        </p:txBody>
      </p:sp>
    </p:spTree>
    <p:extLst>
      <p:ext uri="{BB962C8B-B14F-4D97-AF65-F5344CB8AC3E}">
        <p14:creationId xmlns:p14="http://schemas.microsoft.com/office/powerpoint/2010/main" val="184905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‘vaak’ is niet objectief</a:t>
            </a:r>
          </a:p>
          <a:p>
            <a:pPr marL="0" indent="0">
              <a:buNone/>
            </a:pPr>
            <a:endParaRPr lang="nl-NL" dirty="0"/>
          </a:p>
          <a:p>
            <a:pPr marL="0" indent="0">
              <a:buNone/>
            </a:pPr>
            <a:r>
              <a:rPr lang="nl-NL" dirty="0" smtClean="0"/>
              <a:t>S: mevrouw vertelde dat zij steeds moet plassen</a:t>
            </a:r>
          </a:p>
          <a:p>
            <a:pPr marL="0" indent="0">
              <a:buNone/>
            </a:pPr>
            <a:r>
              <a:rPr lang="nl-NL" dirty="0" smtClean="0"/>
              <a:t>O: mevrouw ging tijdens de dagdienst 6x naar het toilet</a:t>
            </a:r>
          </a:p>
          <a:p>
            <a:pPr marL="0" indent="0">
              <a:buNone/>
            </a:pPr>
            <a:r>
              <a:rPr lang="nl-NL" dirty="0" smtClean="0"/>
              <a:t>A/E: Normaal gaat mevrouw 2x per dienst naar het toilet</a:t>
            </a:r>
          </a:p>
          <a:p>
            <a:pPr marL="0" indent="0">
              <a:buNone/>
            </a:pPr>
            <a:r>
              <a:rPr lang="nl-NL" dirty="0" smtClean="0"/>
              <a:t>P: in overleg met arts urine opvangen en eerste contactpersoon bellen</a:t>
            </a:r>
            <a:endParaRPr lang="nl-NL" dirty="0"/>
          </a:p>
        </p:txBody>
      </p:sp>
    </p:spTree>
    <p:extLst>
      <p:ext uri="{BB962C8B-B14F-4D97-AF65-F5344CB8AC3E}">
        <p14:creationId xmlns:p14="http://schemas.microsoft.com/office/powerpoint/2010/main" val="894715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269</TotalTime>
  <Words>1921</Words>
  <Application>Microsoft Office PowerPoint</Application>
  <PresentationFormat>Diavoorstelling (4:3)</PresentationFormat>
  <Paragraphs>167</Paragraphs>
  <Slides>29</Slides>
  <Notes>29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29</vt:i4>
      </vt:variant>
    </vt:vector>
  </HeadingPairs>
  <TitlesOfParts>
    <vt:vector size="32" baseType="lpstr">
      <vt:lpstr>Calibri</vt:lpstr>
      <vt:lpstr>Calibri Light</vt:lpstr>
      <vt:lpstr>Terugblik</vt:lpstr>
      <vt:lpstr>Observeren &amp; rapporteren</vt:lpstr>
      <vt:lpstr>Verhaal van de olifant</vt:lpstr>
      <vt:lpstr>Wat zie je?</vt:lpstr>
      <vt:lpstr>Wat observeer je?</vt:lpstr>
      <vt:lpstr>Rapporteren SOAP</vt:lpstr>
      <vt:lpstr>Voorbeeld</vt:lpstr>
      <vt:lpstr>TIPS  vanuit het zakboekje </vt:lpstr>
      <vt:lpstr>Voorbeelden  hoe het niet moet…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En nu zelf aan de slag! Rapporteer volgens SOAP:</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Kolkman</dc:creator>
  <cp:lastModifiedBy>L. Kolkman</cp:lastModifiedBy>
  <cp:revision>15</cp:revision>
  <cp:lastPrinted>2018-09-19T07:41:49Z</cp:lastPrinted>
  <dcterms:created xsi:type="dcterms:W3CDTF">2016-09-25T17:02:34Z</dcterms:created>
  <dcterms:modified xsi:type="dcterms:W3CDTF">2018-09-19T13:39:17Z</dcterms:modified>
</cp:coreProperties>
</file>